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263" r:id="rId24"/>
    <p:sldId id="305" r:id="rId25"/>
    <p:sldId id="302" r:id="rId26"/>
    <p:sldId id="303" r:id="rId27"/>
    <p:sldId id="304" r:id="rId28"/>
    <p:sldId id="307" r:id="rId29"/>
    <p:sldId id="300" r:id="rId30"/>
    <p:sldId id="264" r:id="rId31"/>
    <p:sldId id="306" r:id="rId32"/>
    <p:sldId id="292" r:id="rId33"/>
    <p:sldId id="293" r:id="rId34"/>
    <p:sldId id="269" r:id="rId35"/>
    <p:sldId id="270" r:id="rId36"/>
    <p:sldId id="272" r:id="rId37"/>
    <p:sldId id="278" r:id="rId38"/>
    <p:sldId id="280" r:id="rId39"/>
    <p:sldId id="282" r:id="rId40"/>
    <p:sldId id="281" r:id="rId41"/>
    <p:sldId id="283" r:id="rId42"/>
    <p:sldId id="284"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varScale="1">
        <p:scale>
          <a:sx n="90" d="100"/>
          <a:sy n="90" d="100"/>
        </p:scale>
        <p:origin x="2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hyperlink" Target="https://cdn.sparkfun.com/assets/learn_tutorials/3/3/7/Redbot_Kit_Brian_Revisions-13.jp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assets/learn_tutorials/3/3/7/Redbot_Kit-45.jpg" TargetMode="External"/><Relationship Id="rId3" Type="http://schemas.openxmlformats.org/officeDocument/2006/relationships/image" Target="../media/image23.jpeg"/><Relationship Id="rId7" Type="http://schemas.openxmlformats.org/officeDocument/2006/relationships/image" Target="../media/image25.jpeg"/><Relationship Id="rId2" Type="http://schemas.openxmlformats.org/officeDocument/2006/relationships/hyperlink" Target="https://cdn.sparkfun.com/r/600-600/assets/learn_tutorials/3/3/7/Redbot_Kit-0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4.jpg" TargetMode="External"/><Relationship Id="rId5" Type="http://schemas.openxmlformats.org/officeDocument/2006/relationships/image" Target="../media/image24.jpeg"/><Relationship Id="rId4" Type="http://schemas.openxmlformats.org/officeDocument/2006/relationships/hyperlink" Target="https://cdn.sparkfun.com/assets/learn_tutorials/3/3/7/Redbot_Kit-43.jpg" TargetMode="External"/><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hyperlink" Target="https://cdn.sparkfun.com/r/600-600/assets/learn_tutorials/3/3/7/Redbot_Kit-12.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_Brian_Revisions-08.jpg" TargetMode="External"/><Relationship Id="rId11" Type="http://schemas.openxmlformats.org/officeDocument/2006/relationships/image" Target="../media/image32.jpeg"/><Relationship Id="rId5" Type="http://schemas.openxmlformats.org/officeDocument/2006/relationships/image" Target="../media/image29.jpeg"/><Relationship Id="rId10" Type="http://schemas.openxmlformats.org/officeDocument/2006/relationships/hyperlink" Target="https://cdn.sparkfun.com/assets/learn_tutorials/3/3/7/Redbot_Kit_Reshoot-02.jpg" TargetMode="External"/><Relationship Id="rId4" Type="http://schemas.openxmlformats.org/officeDocument/2006/relationships/hyperlink" Target="https://cdn.sparkfun.com/assets/learn_tutorials/3/3/7/Redbot_Kit-49.jpg" TargetMode="External"/><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cdn.sparkfun.com/r/600-600/assets/learn_tutorials/3/3/7/Redbot_Kit-05.jpg" TargetMode="Externa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hyperlink" Target="https://cdn.sparkfun.com/assets/learn_tutorials/3/3/7/Redbot_Kit-70.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a:t>
            </a:r>
            <a:r>
              <a:rPr lang="en-US" dirty="0" smtClean="0"/>
              <a:t>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endParaRPr lang="en-US" dirty="0" smtClean="0"/>
          </a:p>
          <a:p>
            <a:pPr marL="457189" lvl="2" indent="0">
              <a:buNone/>
            </a:pPr>
            <a:r>
              <a:rPr lang="en-US" dirty="0" smtClean="0"/>
              <a:t>	</a:t>
            </a:r>
            <a:r>
              <a:rPr lang="en-US" dirty="0"/>
              <a:t>	</a:t>
            </a:r>
            <a:r>
              <a:rPr lang="en-US" dirty="0" smtClean="0"/>
              <a:t>Battery </a:t>
            </a:r>
            <a:r>
              <a:rPr lang="en-US" dirty="0" smtClean="0"/>
              <a:t>Holder and Batteries</a:t>
            </a:r>
          </a:p>
          <a:p>
            <a:pPr lvl="2"/>
            <a:r>
              <a:rPr lang="en-US" dirty="0" smtClean="0"/>
              <a:t>Completed </a:t>
            </a:r>
            <a:r>
              <a:rPr lang="en-US" dirty="0" smtClean="0"/>
              <a:t>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a:t>1</a:t>
            </a:r>
            <a:r>
              <a:rPr lang="en-US" dirty="0" smtClean="0"/>
              <a:t>x Bottom Chassis Plate (A)</a:t>
            </a:r>
          </a:p>
          <a:p>
            <a:endParaRPr lang="en-US" dirty="0" smtClean="0"/>
          </a:p>
          <a:p>
            <a:endParaRPr lang="en-US" dirty="0"/>
          </a:p>
          <a:p>
            <a:endParaRPr lang="en-US" dirty="0"/>
          </a:p>
          <a:p>
            <a:r>
              <a:rPr lang="en-US" dirty="0"/>
              <a:t>2</a:t>
            </a:r>
            <a:r>
              <a:rPr lang="en-US" dirty="0" smtClean="0"/>
              <a:t>x Encoder Mounts w/Encoders (E)</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8173778" cy="5303444"/>
          </a:xfrm>
        </p:spPr>
        <p:txBody>
          <a:bodyPr>
            <a:normAutofit fontScale="92500" lnSpcReduction="10000"/>
          </a:bodyPr>
          <a:lstStyle/>
          <a:p>
            <a:r>
              <a:rPr lang="en-US" dirty="0" smtClean="0"/>
              <a:t>Attach Encoders to chassis</a:t>
            </a:r>
          </a:p>
          <a:p>
            <a:r>
              <a:rPr lang="en-US" dirty="0" smtClean="0"/>
              <a:t>Snap </a:t>
            </a:r>
            <a:r>
              <a:rPr lang="en-US" dirty="0"/>
              <a:t>the assembled encoder </a:t>
            </a:r>
            <a:r>
              <a:rPr lang="en-US" dirty="0" smtClean="0"/>
              <a:t>mounts </a:t>
            </a:r>
            <a:r>
              <a:rPr lang="en-US" dirty="0"/>
              <a:t>into the back-left </a:t>
            </a:r>
            <a:r>
              <a:rPr lang="en-US" dirty="0" smtClean="0"/>
              <a:t>and right vertical slots </a:t>
            </a:r>
            <a:r>
              <a:rPr lang="en-US" dirty="0"/>
              <a:t>of the Bottom Chassis Plate (A).</a:t>
            </a:r>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oriented to the middle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18" name="Picture 17" descr="Bottom Chassis Plate">
            <a:hlinkClick r:id="rId4"/>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3055" y="2296442"/>
            <a:ext cx="1905635" cy="1905635"/>
          </a:xfrm>
          <a:prstGeom prst="rect">
            <a:avLst/>
          </a:prstGeom>
          <a:noFill/>
          <a:ln>
            <a:noFill/>
          </a:ln>
        </p:spPr>
      </p:pic>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527471" y="1604433"/>
            <a:ext cx="4050697" cy="4567767"/>
          </a:xfrm>
        </p:spPr>
        <p:txBody>
          <a:bodyPr/>
          <a:lstStyle/>
          <a:p>
            <a:r>
              <a:rPr lang="en-US" dirty="0" smtClean="0"/>
              <a:t>2x Motors w/Encoder Magnets and Rear Mounts (D)</a:t>
            </a:r>
          </a:p>
          <a:p>
            <a:endParaRPr lang="en-US" dirty="0" smtClean="0"/>
          </a:p>
          <a:p>
            <a:endParaRPr lang="en-US" dirty="0" smtClean="0"/>
          </a:p>
          <a:p>
            <a:endParaRPr lang="en-US" dirty="0" smtClean="0"/>
          </a:p>
          <a:p>
            <a:r>
              <a:rPr lang="en-US" dirty="0" smtClean="0"/>
              <a:t>2x Front Motor </a:t>
            </a:r>
            <a:r>
              <a:rPr lang="en-US" dirty="0"/>
              <a:t>Mounts </a:t>
            </a:r>
            <a:r>
              <a:rPr lang="en-US" dirty="0" smtClean="0"/>
              <a:t>(C)</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(C) onto the protruding eyelet on the front of a Motor </a:t>
            </a:r>
            <a:r>
              <a:rPr lang="en-US" dirty="0" smtClean="0"/>
              <a:t>(D).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9" name="Picture 8"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471" y="4641749"/>
            <a:ext cx="1045029" cy="1024265"/>
          </a:xfrm>
          <a:prstGeom prst="rect">
            <a:avLst/>
          </a:prstGeom>
          <a:noFill/>
          <a:ln>
            <a:noFill/>
          </a:ln>
        </p:spPr>
      </p:pic>
      <p:pic>
        <p:nvPicPr>
          <p:cNvPr id="10" name="Picture 9" descr="Both rear motor mounts on the motor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7515224" y="2355839"/>
            <a:ext cx="2535012" cy="1848767"/>
          </a:xfrm>
          <a:prstGeom prst="rect">
            <a:avLst/>
          </a:prstGeom>
          <a:noFill/>
          <a:ln>
            <a:noFill/>
          </a:ln>
        </p:spPr>
      </p:pic>
      <p:pic>
        <p:nvPicPr>
          <p:cNvPr id="11" name="Picture 10" descr="Front motor mount">
            <a:hlinkClick r:id="rId6"/>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8"/>
          </p:cNvPr>
          <p:cNvPicPr/>
          <p:nvPr/>
        </p:nvPicPr>
        <p:blipFill>
          <a:blip r:embed="rId9">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the Bottom Chassis Plate (A). 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319868" cy="4567767"/>
          </a:xfrm>
        </p:spPr>
        <p:txBody>
          <a:bodyPr/>
          <a:lstStyle/>
          <a:p>
            <a:r>
              <a:rPr lang="en-US" dirty="0" smtClean="0"/>
              <a:t>2x Wheel (U)</a:t>
            </a:r>
          </a:p>
          <a:p>
            <a:endParaRPr lang="en-US" dirty="0"/>
          </a:p>
          <a:p>
            <a:endParaRPr lang="en-US" dirty="0" smtClean="0"/>
          </a:p>
          <a:p>
            <a:endParaRPr lang="en-US" dirty="0" smtClean="0"/>
          </a:p>
          <a:p>
            <a:r>
              <a:rPr lang="en-US" dirty="0" smtClean="0"/>
              <a:t>1x Nub Caster(F)</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(U) onto the plastic shaft of a Motor (V). </a:t>
            </a:r>
            <a:r>
              <a:rPr lang="en-US" dirty="0" smtClean="0"/>
              <a:t>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(F) into the slot on the back of the Bottom Chassis Plate assembly. 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8" name="Picture 7" descr="Wheel">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915" y="2015774"/>
            <a:ext cx="1889020" cy="1584676"/>
          </a:xfrm>
          <a:prstGeom prst="rect">
            <a:avLst/>
          </a:prstGeom>
          <a:noFill/>
          <a:ln>
            <a:noFill/>
          </a:ln>
        </p:spPr>
      </p:pic>
      <p:pic>
        <p:nvPicPr>
          <p:cNvPr id="13" name="Picture 12" descr="Slide on a wheel">
            <a:hlinkClick r:id="rId4"/>
          </p:cNvPr>
          <p:cNvPicPr/>
          <p:nvPr/>
        </p:nvPicPr>
        <p:blipFill rotWithShape="1">
          <a:blip r:embed="rId5">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6"/>
          </p:cNvPr>
          <p:cNvPicPr/>
          <p:nvPr/>
        </p:nvPicPr>
        <p:blipFill rotWithShape="1">
          <a:blip r:embed="rId7">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6" name="Picture 15" descr="Nub caster">
            <a:hlinkClick r:id="rId8"/>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4915" y="4266565"/>
            <a:ext cx="1905635" cy="1905635"/>
          </a:xfrm>
          <a:prstGeom prst="rect">
            <a:avLst/>
          </a:prstGeom>
          <a:noFill/>
          <a:ln>
            <a:noFill/>
          </a:ln>
        </p:spPr>
      </p:pic>
      <p:pic>
        <p:nvPicPr>
          <p:cNvPr id="17" name="Picture 16" descr="Adding the ball caster">
            <a:hlinkClick r:id="rId10"/>
          </p:cNvPr>
          <p:cNvPicPr/>
          <p:nvPr/>
        </p:nvPicPr>
        <p:blipFill rotWithShape="1">
          <a:blip r:embed="rId11">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(H) into the diagonal slots on the four corners of the Bottom Chassis Plate 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(H)</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6" name="Picture 5" descr="Side stru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6221" y="2095641"/>
            <a:ext cx="1905635" cy="1905635"/>
          </a:xfrm>
          <a:prstGeom prst="rect">
            <a:avLst/>
          </a:prstGeom>
          <a:noFill/>
          <a:ln>
            <a:noFill/>
          </a:ln>
        </p:spPr>
      </p:pic>
      <p:pic>
        <p:nvPicPr>
          <p:cNvPr id="14338" name="Picture 2" descr="20160226_1535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Use care to follow battery polarity.</a:t>
            </a:r>
            <a:endParaRPr lang="en-US" dirty="0"/>
          </a:p>
          <a:p>
            <a:r>
              <a:rPr lang="en-US" dirty="0" smtClean="0"/>
              <a:t>Attach the battery cable to the holder.</a:t>
            </a:r>
          </a:p>
          <a:p>
            <a:endParaRPr lang="en-US" dirty="0" smtClean="0"/>
          </a:p>
          <a:p>
            <a:endParaRPr lang="en-US" dirty="0"/>
          </a:p>
          <a:p>
            <a:r>
              <a:rPr lang="en-US" dirty="0" smtClean="0"/>
              <a:t>Place battery assembly into Bottom Chassis plate</a:t>
            </a:r>
          </a:p>
        </p:txBody>
      </p:sp>
      <p:sp>
        <p:nvSpPr>
          <p:cNvPr id="4" name="Content Placeholder 3"/>
          <p:cNvSpPr>
            <a:spLocks noGrp="1"/>
          </p:cNvSpPr>
          <p:nvPr>
            <p:ph sz="half" idx="13"/>
          </p:nvPr>
        </p:nvSpPr>
        <p:spPr>
          <a:xfrm>
            <a:off x="8727621" y="1604433"/>
            <a:ext cx="2850548" cy="4567767"/>
          </a:xfrm>
        </p:spPr>
        <p:txBody>
          <a:bodyPr/>
          <a:lstStyle/>
          <a:p>
            <a:r>
              <a:rPr lang="en-US" dirty="0" smtClean="0"/>
              <a:t>1x Battery Holder</a:t>
            </a:r>
          </a:p>
          <a:p>
            <a:endParaRPr lang="en-US" dirty="0"/>
          </a:p>
          <a:p>
            <a:endParaRPr lang="en-US" dirty="0" smtClean="0"/>
          </a:p>
          <a:p>
            <a:r>
              <a:rPr lang="en-US" dirty="0" smtClean="0"/>
              <a:t>1x Battery Cable</a:t>
            </a:r>
          </a:p>
          <a:p>
            <a:endParaRPr lang="en-US" dirty="0"/>
          </a:p>
          <a:p>
            <a:endParaRPr lang="en-US" dirty="0"/>
          </a:p>
          <a:p>
            <a:r>
              <a:rPr lang="en-US" dirty="0" smtClean="0"/>
              <a:t>6x AA Batteries</a:t>
            </a:r>
            <a:endParaRPr lang="en-US" dirty="0"/>
          </a:p>
        </p:txBody>
      </p:sp>
      <p:sp>
        <p:nvSpPr>
          <p:cNvPr id="5" name="Title 4"/>
          <p:cNvSpPr>
            <a:spLocks noGrp="1"/>
          </p:cNvSpPr>
          <p:nvPr>
            <p:ph type="title"/>
          </p:nvPr>
        </p:nvSpPr>
        <p:spPr/>
        <p:txBody>
          <a:bodyPr/>
          <a:lstStyle/>
          <a:p>
            <a:r>
              <a:rPr lang="en-US" dirty="0" smtClean="0"/>
              <a:t>Battery </a:t>
            </a:r>
            <a:r>
              <a:rPr lang="en-US" dirty="0" smtClean="0"/>
              <a:t>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20" y="3888316"/>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727619" y="2166937"/>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8727619" y="5423092"/>
            <a:ext cx="2135778" cy="119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(G) into the vertical slots in the back of the top chassis plate 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2940357" cy="4567767"/>
          </a:xfrm>
        </p:spPr>
        <p:txBody>
          <a:bodyPr/>
          <a:lstStyle/>
          <a:p>
            <a:r>
              <a:rPr lang="en-US" dirty="0" smtClean="0"/>
              <a:t>2x </a:t>
            </a:r>
            <a:r>
              <a:rPr lang="en-US" dirty="0"/>
              <a:t>Mainboard Mount</a:t>
            </a:r>
          </a:p>
          <a:p>
            <a:endParaRPr lang="en-US" dirty="0" smtClean="0"/>
          </a:p>
          <a:p>
            <a:endParaRPr lang="en-US" dirty="0"/>
          </a:p>
          <a:p>
            <a:r>
              <a:rPr lang="en-US" dirty="0"/>
              <a:t>1x Top Chassis Plate</a:t>
            </a:r>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8" name="Picture 7" descr="Mainboard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811" y="2049236"/>
            <a:ext cx="1453244" cy="1247457"/>
          </a:xfrm>
          <a:prstGeom prst="rect">
            <a:avLst/>
          </a:prstGeom>
          <a:noFill/>
          <a:ln>
            <a:noFill/>
          </a:ln>
        </p:spPr>
      </p:pic>
      <p:pic>
        <p:nvPicPr>
          <p:cNvPr id="9" name="Picture 8" descr="Add mainboard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1276954" y="3439772"/>
            <a:ext cx="3768574" cy="2863057"/>
          </a:xfrm>
          <a:prstGeom prst="rect">
            <a:avLst/>
          </a:prstGeom>
          <a:noFill/>
          <a:ln>
            <a:noFill/>
          </a:ln>
        </p:spPr>
      </p:pic>
      <p:pic>
        <p:nvPicPr>
          <p:cNvPr id="10" name="Picture 9"/>
          <p:cNvPicPr>
            <a:picLocks noChangeAspect="1"/>
          </p:cNvPicPr>
          <p:nvPr/>
        </p:nvPicPr>
        <p:blipFill>
          <a:blip r:embed="rId6"/>
          <a:stretch>
            <a:fillRect/>
          </a:stretch>
        </p:blipFill>
        <p:spPr>
          <a:xfrm>
            <a:off x="8637810" y="3741495"/>
            <a:ext cx="2155375" cy="2618897"/>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Route the </a:t>
            </a:r>
            <a:r>
              <a:rPr lang="en-US" dirty="0" smtClean="0"/>
              <a:t>Cables</a:t>
            </a:r>
          </a:p>
          <a:p>
            <a:r>
              <a:rPr lang="en-US" dirty="0" smtClean="0"/>
              <a:t>Position </a:t>
            </a:r>
            <a:r>
              <a:rPr lang="en-US" dirty="0"/>
              <a:t>the Top Chassis Plate over the Bottom Chassis Plate – </a:t>
            </a:r>
            <a:r>
              <a:rPr lang="en-US" dirty="0" smtClean="0"/>
              <a:t>do </a:t>
            </a:r>
            <a:r>
              <a:rPr lang="en-US" dirty="0"/>
              <a:t>not snap the two plates together yet. Make sure that the front sides of each plate line up</a:t>
            </a:r>
            <a:r>
              <a:rPr lang="en-US" dirty="0" smtClean="0"/>
              <a:t>.  Mainboard Mounts </a:t>
            </a:r>
            <a:r>
              <a:rPr lang="en-US" dirty="0" smtClean="0"/>
              <a:t>to the </a:t>
            </a:r>
            <a:r>
              <a:rPr lang="en-US" dirty="0" smtClean="0"/>
              <a:t>back on top plate, nub caster to the back on bottom plate.</a:t>
            </a:r>
            <a:endParaRPr lang="en-US" dirty="0"/>
          </a:p>
          <a:p>
            <a:r>
              <a:rPr lang="en-US" dirty="0"/>
              <a:t>Route the wires and cables through the left and right oval slots in the Top Chassis 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Top Chassis Plate </a:t>
            </a:r>
            <a:r>
              <a:rPr lang="en-US" dirty="0" smtClean="0"/>
              <a:t>Assembly to Bottom Chassis Plate Assembly</a:t>
            </a:r>
            <a:endParaRPr lang="en-US" dirty="0"/>
          </a:p>
          <a:p>
            <a:r>
              <a:rPr lang="en-US" dirty="0"/>
              <a:t>Line up the Top Chassis Plate on top of all the struts, and carefully snap the Top Chassis Plate 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(Z) snaps into the notches on the Mainboard Mounts (G) it will not be down to the lowest notch. Make sure the power jack is facing the left side of the robot (the Mainboard mounts should be closest to you). Push gently and evenly until it snaps into place. </a:t>
            </a:r>
          </a:p>
          <a:p>
            <a:r>
              <a:rPr lang="en-US" sz="2000" dirty="0"/>
              <a:t>NOTE: While applying downward pressure to the board, gently expand one of the mount legs, and repeat on the other until the mainboard is securely held in the Mainboard Mounts (the Mainboard should not move 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a:t>
            </a:r>
            <a:r>
              <a:rPr lang="en-US" dirty="0"/>
              <a:t>101</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7" name="Picture 6"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637812" y="1963386"/>
            <a:ext cx="1321843" cy="1359233"/>
          </a:xfrm>
          <a:prstGeom prst="rect">
            <a:avLst/>
          </a:prstGeom>
          <a:noFill/>
          <a:ln>
            <a:noFill/>
          </a:ln>
        </p:spPr>
      </p:pic>
      <p:pic>
        <p:nvPicPr>
          <p:cNvPr id="22530" name="Picture 2" descr="20160226_15520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889" r="15410"/>
          <a:stretch/>
        </p:blipFill>
        <p:spPr bwMode="auto">
          <a:xfrm>
            <a:off x="4506685" y="4457430"/>
            <a:ext cx="2279447" cy="211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to the Arduino 101.</a:t>
            </a:r>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smtClean="0"/>
              <a:t>1x </a:t>
            </a:r>
            <a:r>
              <a:rPr lang="en-US" dirty="0" err="1"/>
              <a:t>Ardumoto</a:t>
            </a:r>
            <a:r>
              <a:rPr lang="en-US" dirty="0"/>
              <a:t> </a:t>
            </a:r>
            <a:r>
              <a:rPr lang="en-US" dirty="0" smtClean="0"/>
              <a:t>Shield</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6" name="Content Placeholder 7"/>
          <p:cNvPicPr>
            <a:picLocks noChangeAspect="1"/>
          </p:cNvPicPr>
          <p:nvPr/>
        </p:nvPicPr>
        <p:blipFill rotWithShape="1">
          <a:blip r:embed="rId2" cstate="print">
            <a:extLst>
              <a:ext uri="{28A0092B-C50C-407E-A947-70E740481C1C}">
                <a14:useLocalDpi xmlns:a14="http://schemas.microsoft.com/office/drawing/2010/main" val="0"/>
              </a:ext>
            </a:extLst>
          </a:blip>
          <a:srcRect l="29119" t="25739" r="23655"/>
          <a:stretch/>
        </p:blipFill>
        <p:spPr>
          <a:xfrm>
            <a:off x="8637811" y="2130634"/>
            <a:ext cx="1514038" cy="133918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a:t>
            </a:r>
            <a:r>
              <a:rPr lang="en-US" dirty="0" smtClean="0"/>
              <a:t>our Racer...the </a:t>
            </a:r>
            <a:r>
              <a:rPr lang="en-US" dirty="0" smtClean="0"/>
              <a:t>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t>
            </a:r>
            <a:r>
              <a:rPr lang="en-US" dirty="0" smtClean="0"/>
              <a:t>and cable</a:t>
            </a:r>
          </a:p>
          <a:p>
            <a:pPr lvl="2"/>
            <a:r>
              <a:rPr lang="en-US" dirty="0" smtClean="0"/>
              <a:t>Completed </a:t>
            </a:r>
            <a:r>
              <a:rPr lang="en-US" dirty="0" smtClean="0"/>
              <a:t>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LED(N)</a:t>
            </a:r>
          </a:p>
          <a:p>
            <a:endParaRPr lang="en-US" dirty="0" smtClean="0"/>
          </a:p>
          <a:p>
            <a:endParaRPr lang="en-US" dirty="0"/>
          </a:p>
          <a:p>
            <a:r>
              <a:rPr lang="en-US" dirty="0" smtClean="0"/>
              <a:t>1x LED Cable ()</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2"/>
          <a:stretch>
            <a:fillRect/>
          </a:stretch>
        </p:blipFill>
        <p:spPr>
          <a:xfrm>
            <a:off x="8904817" y="1981836"/>
            <a:ext cx="1061951" cy="777990"/>
          </a:xfrm>
          <a:prstGeom prst="rect">
            <a:avLst/>
          </a:prstGeom>
        </p:spPr>
      </p:pic>
      <p:pic>
        <p:nvPicPr>
          <p:cNvPr id="5124" name="Picture 4" descr="Image result for Addressable RGB 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817" y="3137229"/>
            <a:ext cx="1061951" cy="1061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LED into the LED </a:t>
            </a:r>
            <a:r>
              <a:rPr lang="en-US" dirty="0" smtClean="0"/>
              <a:t>Mount</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93312" y="1668481"/>
            <a:ext cx="814571" cy="567077"/>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9129" t="4450" r="13619" b="8098"/>
          <a:stretch/>
        </p:blipFill>
        <p:spPr>
          <a:xfrm>
            <a:off x="8904817" y="4857404"/>
            <a:ext cx="1853740" cy="1180407"/>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8"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811081"/>
            <a:ext cx="2588959" cy="14324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00" r="26190"/>
          <a:stretch/>
        </p:blipFill>
        <p:spPr>
          <a:xfrm rot="5400000">
            <a:off x="8556728" y="3346805"/>
            <a:ext cx="3574159" cy="3150729"/>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a:bodyPr>
          <a:lstStyle/>
          <a:p>
            <a:r>
              <a:rPr lang="en-US" dirty="0" smtClean="0"/>
              <a:t>LED Cable connection to Arduino 101</a:t>
            </a:r>
          </a:p>
          <a:p>
            <a:r>
              <a:rPr lang="en-US" dirty="0" smtClean="0"/>
              <a:t>Insert </a:t>
            </a:r>
            <a:r>
              <a:rPr lang="en-US" dirty="0"/>
              <a:t>a jumper </a:t>
            </a:r>
            <a:r>
              <a:rPr lang="en-US" dirty="0" smtClean="0"/>
              <a:t>wire into the black </a:t>
            </a:r>
            <a:r>
              <a:rPr lang="en-US" dirty="0"/>
              <a:t>hole on the </a:t>
            </a:r>
            <a:r>
              <a:rPr lang="en-US" dirty="0" smtClean="0"/>
              <a:t>LED cable connector, connect the </a:t>
            </a:r>
            <a:r>
              <a:rPr lang="en-US" dirty="0"/>
              <a:t>other end </a:t>
            </a:r>
            <a:r>
              <a:rPr lang="en-US" dirty="0" smtClean="0"/>
              <a:t>to one of the Arduino 101’s GND pin.</a:t>
            </a:r>
            <a:endParaRPr lang="en-US" dirty="0"/>
          </a:p>
          <a:p>
            <a:r>
              <a:rPr lang="en-US" dirty="0"/>
              <a:t>Insert a jumper 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Arduino 101’s 5V pin.</a:t>
            </a:r>
            <a:endParaRPr lang="en-US" dirty="0"/>
          </a:p>
          <a:p>
            <a:r>
              <a:rPr lang="en-US" dirty="0"/>
              <a:t>Insert </a:t>
            </a:r>
            <a:r>
              <a:rPr lang="en-US" dirty="0" smtClean="0"/>
              <a:t>a third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Arduino 101’s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and IDE 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-&gt;</a:t>
            </a:r>
            <a:r>
              <a:rPr lang="en-GB" b="1" dirty="0" err="1" smtClean="0">
                <a:ea typeface="Segoe UI" panose="020B0502040204020203" pitchFamily="34" charset="0"/>
                <a:cs typeface="Segoe UI" panose="020B0502040204020203" pitchFamily="34" charset="0"/>
              </a:rPr>
              <a:t>LEDTest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Cable </a:t>
            </a:r>
            <a:r>
              <a:rPr lang="en-US" dirty="0" smtClean="0"/>
              <a:t>with LEDs and Mounts</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Adding the buzzer 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jumper wires to the Buzzer, one wire will go to the GND header, the other to Digital pin 5</a:t>
            </a:r>
            <a:r>
              <a:rPr lang="en-US" dirty="0" smtClean="0"/>
              <a:t>.</a:t>
            </a:r>
            <a:endParaRPr lang="en-US" dirty="0"/>
          </a:p>
        </p:txBody>
      </p:sp>
      <p:sp>
        <p:nvSpPr>
          <p:cNvPr id="4" name="Content Placeholder 3"/>
          <p:cNvSpPr>
            <a:spLocks noGrp="1"/>
          </p:cNvSpPr>
          <p:nvPr>
            <p:ph sz="half" idx="13"/>
          </p:nvPr>
        </p:nvSpPr>
        <p:spPr>
          <a:xfrm>
            <a:off x="9163135" y="1604433"/>
            <a:ext cx="2415033" cy="4567767"/>
          </a:xfrm>
        </p:spPr>
        <p:txBody>
          <a:bodyPr/>
          <a:lstStyle/>
          <a:p>
            <a:r>
              <a:rPr lang="en-US" dirty="0" smtClean="0"/>
              <a:t>1x Piezo Buzzer</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a:t>
            </a:r>
            <a:r>
              <a:rPr lang="en-US" dirty="0" smtClean="0"/>
              <a:t>our Racer...the </a:t>
            </a:r>
            <a:r>
              <a:rPr lang="en-US" dirty="0" smtClean="0"/>
              <a:t>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into Holder</a:t>
            </a:r>
          </a:p>
          <a:p>
            <a:endParaRPr lang="en-US" dirty="0"/>
          </a:p>
          <a:p>
            <a:endParaRPr lang="en-US" dirty="0" smtClean="0"/>
          </a:p>
          <a:p>
            <a:r>
              <a:rPr lang="en-US" dirty="0" smtClean="0"/>
              <a:t>Install Holder with Servo Motor into the Top chassis plate, rectangle in the front.  Route the servo motor cable to the mainboard.</a:t>
            </a:r>
            <a:endParaRPr lang="en-US" dirty="0"/>
          </a:p>
        </p:txBody>
      </p:sp>
      <p:sp>
        <p:nvSpPr>
          <p:cNvPr id="4" name="Content Placeholder 3"/>
          <p:cNvSpPr>
            <a:spLocks noGrp="1"/>
          </p:cNvSpPr>
          <p:nvPr>
            <p:ph sz="half" idx="13"/>
          </p:nvPr>
        </p:nvSpPr>
        <p:spPr>
          <a:xfrm>
            <a:off x="8205107" y="1604433"/>
            <a:ext cx="3373062" cy="4567767"/>
          </a:xfrm>
        </p:spPr>
        <p:txBody>
          <a:bodyPr/>
          <a:lstStyle/>
          <a:p>
            <a:r>
              <a:rPr lang="en-US" dirty="0" smtClean="0"/>
              <a:t>1x Servo Motor</a:t>
            </a:r>
          </a:p>
          <a:p>
            <a:endParaRPr lang="en-US" sz="1800" dirty="0"/>
          </a:p>
          <a:p>
            <a:endParaRPr lang="en-US" sz="1200" dirty="0" smtClean="0"/>
          </a:p>
          <a:p>
            <a:r>
              <a:rPr lang="en-US" dirty="0" smtClean="0"/>
              <a:t>1x Servo Motor Holder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7" name="Picture 6"/>
          <p:cNvPicPr/>
          <p:nvPr/>
        </p:nvPicPr>
        <p:blipFill>
          <a:blip r:embed="rId3"/>
          <a:stretch>
            <a:fillRect/>
          </a:stretch>
        </p:blipFill>
        <p:spPr>
          <a:xfrm>
            <a:off x="8291104" y="3553018"/>
            <a:ext cx="1065167" cy="1154311"/>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into the Holder.</a:t>
            </a:r>
          </a:p>
          <a:p>
            <a:r>
              <a:rPr lang="en-US" dirty="0" smtClean="0"/>
              <a:t>Attach the Cable to the sensor.  Note the connector is keyed i.e. it only fits one way.</a:t>
            </a:r>
          </a:p>
          <a:p>
            <a:r>
              <a:rPr lang="en-US" dirty="0" smtClean="0"/>
              <a:t>Attach the Holder with sensor and cable to the </a:t>
            </a:r>
            <a:r>
              <a:rPr lang="en-US" smtClean="0"/>
              <a:t>Servo.</a:t>
            </a:r>
          </a:p>
          <a:p>
            <a:endParaRPr lang="en-US" dirty="0" smtClean="0"/>
          </a:p>
        </p:txBody>
      </p:sp>
      <p:sp>
        <p:nvSpPr>
          <p:cNvPr id="4" name="Content Placeholder 3"/>
          <p:cNvSpPr>
            <a:spLocks noGrp="1"/>
          </p:cNvSpPr>
          <p:nvPr>
            <p:ph sz="half" idx="13"/>
          </p:nvPr>
        </p:nvSpPr>
        <p:spPr>
          <a:xfrm>
            <a:off x="8392885" y="1604433"/>
            <a:ext cx="3185283" cy="4567767"/>
          </a:xfrm>
        </p:spPr>
        <p:txBody>
          <a:bodyPr/>
          <a:lstStyle/>
          <a:p>
            <a:r>
              <a:rPr lang="en-US" dirty="0" smtClean="0"/>
              <a:t>1x IR Proximity Sensor</a:t>
            </a:r>
          </a:p>
          <a:p>
            <a:endParaRPr lang="en-US" dirty="0"/>
          </a:p>
          <a:p>
            <a:endParaRPr lang="en-US" dirty="0" smtClean="0"/>
          </a:p>
          <a:p>
            <a:r>
              <a:rPr lang="en-US" dirty="0" smtClean="0"/>
              <a:t>1x JST Cable</a:t>
            </a:r>
          </a:p>
          <a:p>
            <a:endParaRPr lang="en-US" dirty="0"/>
          </a:p>
          <a:p>
            <a:endParaRPr lang="en-US" dirty="0" smtClean="0"/>
          </a:p>
          <a:p>
            <a:r>
              <a:rPr lang="en-US" dirty="0" smtClean="0"/>
              <a:t>1x Proximity Holder</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6" name="Picture 5" descr="Infrared Proximity Sensor Short Range - Sharp GP2Y0A41SK0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pic>
        <p:nvPicPr>
          <p:cNvPr id="7" name="Picture 6" descr="Product Image"/>
          <p:cNvPicPr/>
          <p:nvPr/>
        </p:nvPicPr>
        <p:blipFill>
          <a:blip r:embed="rId3">
            <a:extLst>
              <a:ext uri="{28A0092B-C50C-407E-A947-70E740481C1C}">
                <a14:useLocalDpi xmlns:a14="http://schemas.microsoft.com/office/drawing/2010/main" val="0"/>
              </a:ext>
            </a:extLst>
          </a:blip>
          <a:srcRect/>
          <a:stretch>
            <a:fillRect/>
          </a:stretch>
        </p:blipFill>
        <p:spPr bwMode="auto">
          <a:xfrm>
            <a:off x="8311243" y="3766230"/>
            <a:ext cx="1412875" cy="1317625"/>
          </a:xfrm>
          <a:prstGeom prst="rect">
            <a:avLst/>
          </a:prstGeom>
          <a:noFill/>
          <a:ln>
            <a:noFill/>
          </a:ln>
        </p:spPr>
      </p:pic>
      <p:pic>
        <p:nvPicPr>
          <p:cNvPr id="8" name="Picture 7"/>
          <p:cNvPicPr/>
          <p:nvPr/>
        </p:nvPicPr>
        <p:blipFill>
          <a:blip r:embed="rId4"/>
          <a:stretch>
            <a:fillRect/>
          </a:stretch>
        </p:blipFill>
        <p:spPr>
          <a:xfrm>
            <a:off x="8474478" y="5434307"/>
            <a:ext cx="1388745" cy="1282065"/>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Parts Placemat</a:t>
            </a:r>
            <a:endParaRPr lang="en-US" dirty="0"/>
          </a:p>
        </p:txBody>
      </p:sp>
      <p:sp>
        <p:nvSpPr>
          <p:cNvPr id="7" name="Content Placeholder 6"/>
          <p:cNvSpPr>
            <a:spLocks noGrp="1"/>
          </p:cNvSpPr>
          <p:nvPr>
            <p:ph sz="quarter" idx="13"/>
          </p:nvPr>
        </p:nvSpPr>
        <p:spPr/>
        <p:txBody>
          <a:bodyPr/>
          <a:lstStyle/>
          <a:p>
            <a:endParaRPr lang="en-US"/>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521758" y="1882085"/>
            <a:ext cx="114660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Piezo Buzzer: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26771171"/>
              </p:ext>
            </p:extLst>
          </p:nvPr>
        </p:nvGraphicFramePr>
        <p:xfrm>
          <a:off x="607483" y="2098589"/>
          <a:ext cx="4052075" cy="1015557"/>
        </p:xfrm>
        <a:graphic>
          <a:graphicData uri="http://schemas.openxmlformats.org/drawingml/2006/table">
            <a:tbl>
              <a:tblPr firstRow="1" firstCol="1" bandRow="1"/>
              <a:tblGrid>
                <a:gridCol w="1653608"/>
                <a:gridCol w="239846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Tree>
    <p:extLst>
      <p:ext uri="{BB962C8B-B14F-4D97-AF65-F5344CB8AC3E}">
        <p14:creationId xmlns:p14="http://schemas.microsoft.com/office/powerpoint/2010/main" val="2218340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Motor and Motor Encoder Connection Tables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12292980"/>
              </p:ext>
            </p:extLst>
          </p:nvPr>
        </p:nvGraphicFramePr>
        <p:xfrm>
          <a:off x="607484" y="3699499"/>
          <a:ext cx="5687180" cy="1044321"/>
        </p:xfrm>
        <a:graphic>
          <a:graphicData uri="http://schemas.openxmlformats.org/drawingml/2006/table">
            <a:tbl>
              <a:tblPr firstRow="1" firstCol="1" bandRow="1"/>
              <a:tblGrid>
                <a:gridCol w="2843590"/>
                <a:gridCol w="2843590"/>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Right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3RED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4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8" name="Content Placeholder 3"/>
          <p:cNvGraphicFramePr>
            <a:graphicFrameLocks noGrp="1"/>
          </p:cNvGraphicFramePr>
          <p:nvPr>
            <p:ph sz="quarter" idx="13"/>
            <p:extLst>
              <p:ext uri="{D42A27DB-BD31-4B8C-83A1-F6EECF244321}">
                <p14:modId xmlns:p14="http://schemas.microsoft.com/office/powerpoint/2010/main" val="1606120398"/>
              </p:ext>
            </p:extLst>
          </p:nvPr>
        </p:nvGraphicFramePr>
        <p:xfrm>
          <a:off x="607482" y="2044670"/>
          <a:ext cx="5687182" cy="1044321"/>
        </p:xfrm>
        <a:graphic>
          <a:graphicData uri="http://schemas.openxmlformats.org/drawingml/2006/table">
            <a:tbl>
              <a:tblPr firstRow="1" firstCol="1" bandRow="1"/>
              <a:tblGrid>
                <a:gridCol w="2843591"/>
                <a:gridCol w="2843591"/>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Left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LEFT MOTOR - A 2 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 A 1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69726156"/>
              </p:ext>
            </p:extLst>
          </p:nvPr>
        </p:nvGraphicFramePr>
        <p:xfrm>
          <a:off x="6340499" y="2055015"/>
          <a:ext cx="5330570" cy="1392428"/>
        </p:xfrm>
        <a:graphic>
          <a:graphicData uri="http://schemas.openxmlformats.org/drawingml/2006/table">
            <a:tbl>
              <a:tblPr firstRow="1" firstCol="1" bandRow="1"/>
              <a:tblGrid>
                <a:gridCol w="1714534"/>
                <a:gridCol w="1611481"/>
                <a:gridCol w="200455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Left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Digital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r>
                        <a:rPr lang="en-US" sz="10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31248363"/>
              </p:ext>
            </p:extLst>
          </p:nvPr>
        </p:nvGraphicFramePr>
        <p:xfrm>
          <a:off x="6340500" y="3699499"/>
          <a:ext cx="5330571" cy="1392428"/>
        </p:xfrm>
        <a:graphic>
          <a:graphicData uri="http://schemas.openxmlformats.org/drawingml/2006/table">
            <a:tbl>
              <a:tblPr firstRow="1" firstCol="1" bandRow="1"/>
              <a:tblGrid>
                <a:gridCol w="1717650"/>
                <a:gridCol w="1608364"/>
                <a:gridCol w="200455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Right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1" name="Rectangle 2"/>
          <p:cNvSpPr>
            <a:spLocks noChangeArrowheads="1"/>
          </p:cNvSpPr>
          <p:nvPr/>
        </p:nvSpPr>
        <p:spPr bwMode="auto">
          <a:xfrm>
            <a:off x="607483" y="1789339"/>
            <a:ext cx="1146603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Left Motor and Left Wheel Encoder: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Right Motor and Right Wheel Encoder: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Tree>
    <p:extLst>
      <p:ext uri="{BB962C8B-B14F-4D97-AF65-F5344CB8AC3E}">
        <p14:creationId xmlns:p14="http://schemas.microsoft.com/office/powerpoint/2010/main" val="925917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sz="3200" dirty="0" smtClean="0"/>
              <a:t>Servo Motor and IR Proximity Sensor Connection Tables</a:t>
            </a:r>
            <a:endParaRPr lang="en-US" sz="3200" dirty="0"/>
          </a:p>
        </p:txBody>
      </p:sp>
      <p:sp>
        <p:nvSpPr>
          <p:cNvPr id="11" name="Rectangle 2"/>
          <p:cNvSpPr>
            <a:spLocks noChangeArrowheads="1"/>
          </p:cNvSpPr>
          <p:nvPr/>
        </p:nvSpPr>
        <p:spPr bwMode="auto">
          <a:xfrm>
            <a:off x="531283" y="1834824"/>
            <a:ext cx="114660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smtClean="0">
                <a:solidFill>
                  <a:srgbClr val="333333"/>
                </a:solidFill>
                <a:latin typeface="Helvetica" panose="020B0604020202020204" pitchFamily="34" charset="0"/>
                <a:cs typeface="Times New Roman" panose="02020603050405020304" pitchFamily="18" charset="0"/>
              </a:rPr>
              <a:t>IR Proximity Sensor:</a:t>
            </a: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12862823"/>
              </p:ext>
            </p:extLst>
          </p:nvPr>
        </p:nvGraphicFramePr>
        <p:xfrm>
          <a:off x="607483" y="2098589"/>
          <a:ext cx="6389214" cy="1392428"/>
        </p:xfrm>
        <a:graphic>
          <a:graphicData uri="http://schemas.openxmlformats.org/drawingml/2006/table">
            <a:tbl>
              <a:tblPr firstRow="1" firstCol="1" bandRow="1"/>
              <a:tblGrid>
                <a:gridCol w="1688042"/>
                <a:gridCol w="1704975"/>
                <a:gridCol w="299619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Servo Motor Cable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Control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446691724"/>
              </p:ext>
            </p:extLst>
          </p:nvPr>
        </p:nvGraphicFramePr>
        <p:xfrm>
          <a:off x="607482" y="3795994"/>
          <a:ext cx="6389215" cy="1392428"/>
        </p:xfrm>
        <a:graphic>
          <a:graphicData uri="http://schemas.openxmlformats.org/drawingml/2006/table">
            <a:tbl>
              <a:tblPr firstRow="1" firstCol="1" bandRow="1"/>
              <a:tblGrid>
                <a:gridCol w="1688645"/>
                <a:gridCol w="1701102"/>
                <a:gridCol w="2999468"/>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JST Cable</a:t>
                      </a:r>
                      <a:r>
                        <a:rPr lang="en-US" sz="1200" b="1"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from Sensor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Analog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Tree>
    <p:extLst>
      <p:ext uri="{BB962C8B-B14F-4D97-AF65-F5344CB8AC3E}">
        <p14:creationId xmlns:p14="http://schemas.microsoft.com/office/powerpoint/2010/main" val="5408515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493183" y="1876210"/>
            <a:ext cx="1146603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1373135"/>
              </p:ext>
            </p:extLst>
          </p:nvPr>
        </p:nvGraphicFramePr>
        <p:xfrm>
          <a:off x="607483" y="2098589"/>
          <a:ext cx="7137397" cy="1783842"/>
        </p:xfrm>
        <a:graphic>
          <a:graphicData uri="http://schemas.openxmlformats.org/drawingml/2006/table">
            <a:tbl>
              <a:tblPr firstRow="1" firstCol="1" bandRow="1"/>
              <a:tblGrid>
                <a:gridCol w="1688042"/>
                <a:gridCol w="3067050"/>
                <a:gridCol w="238230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 Marked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cable and connector)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956025987"/>
              </p:ext>
            </p:extLst>
          </p:nvPr>
        </p:nvGraphicFramePr>
        <p:xfrm>
          <a:off x="607482" y="4259905"/>
          <a:ext cx="7137399" cy="2295017"/>
        </p:xfrm>
        <a:graphic>
          <a:graphicData uri="http://schemas.openxmlformats.org/drawingml/2006/table">
            <a:tbl>
              <a:tblPr firstRow="1" firstCol="1" bandRow="1"/>
              <a:tblGrid>
                <a:gridCol w="1694847"/>
                <a:gridCol w="2443084"/>
                <a:gridCol w="2999468"/>
              </a:tblGrid>
              <a:tr h="0">
                <a:tc>
                  <a:txBody>
                    <a:bodyPr/>
                    <a:lstStyle/>
                    <a:p>
                      <a:pPr marL="0" marR="0" algn="ctr">
                        <a:lnSpc>
                          <a:spcPct val="107000"/>
                        </a:lnSpc>
                        <a:spcBef>
                          <a:spcPts val="0"/>
                        </a:spcBef>
                        <a:spcAft>
                          <a:spcPts val="1500"/>
                        </a:spcAft>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RGB LED leads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LED Cable Connector</a:t>
                      </a:r>
                      <a:endParaRPr lang="en-US" sz="1200" b="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Ground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Longest lead of 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Indicated with Black box</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(Black Marked wire of cable and connector)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(Red wire of LED Cable)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19925149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3" name="Title 2"/>
          <p:cNvSpPr>
            <a:spLocks noGrp="1"/>
          </p:cNvSpPr>
          <p:nvPr>
            <p:ph type="title"/>
          </p:nvPr>
        </p:nvSpPr>
        <p:spPr/>
        <p:txBody>
          <a:bodyPr/>
          <a:lstStyle/>
          <a:p>
            <a:r>
              <a:rPr lang="en-US" dirty="0" smtClean="0"/>
              <a:t>Arduino Terminology</a:t>
            </a:r>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4604</TotalTime>
  <Words>2347</Words>
  <Application>Microsoft Office PowerPoint</Application>
  <PresentationFormat>Widescreen</PresentationFormat>
  <Paragraphs>479</Paragraphs>
  <Slides>43</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Helvetica</vt:lpstr>
      <vt:lpstr>Intel Clear</vt:lpstr>
      <vt:lpstr>Intel Clear Light</vt:lpstr>
      <vt:lpstr>Intel Clear Pro</vt:lpstr>
      <vt:lpstr>Lucida Grande</vt:lpstr>
      <vt:lpstr>Neo Sans Intel</vt:lpstr>
      <vt:lpstr>Segoe UI</vt:lpstr>
      <vt:lpstr>Times New Roman</vt:lpstr>
      <vt:lpstr>Wingdings</vt:lpstr>
      <vt:lpstr>Int_PPT Template_ClearPro_16x9_042715</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Intermediate module</vt:lpstr>
      <vt:lpstr>Time to add lights and sound to our Racer...the Car</vt:lpstr>
      <vt:lpstr>Addressable RGB LEDs and Cable</vt:lpstr>
      <vt:lpstr>Test LEDs and cable assembly</vt:lpstr>
      <vt:lpstr>Test LEDs and cable assembly (cont.)</vt:lpstr>
      <vt:lpstr>Install LED cable w/LEDs and mounts into chassis</vt:lpstr>
      <vt:lpstr>Piezo Buzzer</vt:lpstr>
      <vt:lpstr>Advanced Module</vt:lpstr>
      <vt:lpstr>Time to add intelligence to our Racer...the Car</vt:lpstr>
      <vt:lpstr>Servo Motor and mount</vt:lpstr>
      <vt:lpstr>IR Proximity Sensor and Mount</vt:lpstr>
      <vt:lpstr>Backup Material</vt:lpstr>
      <vt:lpstr>Arduino IDE and Curie Boards</vt:lpstr>
      <vt:lpstr>Intel’s MicroComputer Comparison</vt:lpstr>
      <vt:lpstr>Arduino/Genuino 101 Specifications</vt:lpstr>
      <vt:lpstr>Intel’s Friends and Family: Amazing Car Experience Parts Placemat</vt:lpstr>
      <vt:lpstr>Intel’s Friends and Family: Amazing Car Experience Piezo Buzzer Connection Table</vt:lpstr>
      <vt:lpstr>Intel’s Friends and Family: Amazing Car Experience Motor and Motor Encoder Connection Tables</vt:lpstr>
      <vt:lpstr>Intel’s Friends and Family: Amazing Car Experience Servo Motor and IR Proximity Sensor Connection Tables</vt:lpstr>
      <vt:lpstr>Intel’s Friends and Family: Amazing Car Experience Piezo Buzzer Connection Table</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92</cp:revision>
  <dcterms:created xsi:type="dcterms:W3CDTF">2016-04-05T18:39:33Z</dcterms:created>
  <dcterms:modified xsi:type="dcterms:W3CDTF">2016-04-12T20:44:23Z</dcterms:modified>
</cp:coreProperties>
</file>